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94" r:id="rId2"/>
    <p:sldId id="406" r:id="rId3"/>
    <p:sldId id="405" r:id="rId4"/>
    <p:sldId id="390" r:id="rId5"/>
    <p:sldId id="391" r:id="rId6"/>
    <p:sldId id="395" r:id="rId7"/>
    <p:sldId id="408" r:id="rId8"/>
    <p:sldId id="410" r:id="rId9"/>
    <p:sldId id="412" r:id="rId10"/>
    <p:sldId id="413" r:id="rId11"/>
    <p:sldId id="404" r:id="rId12"/>
    <p:sldId id="396" r:id="rId13"/>
    <p:sldId id="397" r:id="rId14"/>
    <p:sldId id="398" r:id="rId15"/>
    <p:sldId id="399" r:id="rId16"/>
    <p:sldId id="386" r:id="rId17"/>
    <p:sldId id="417" r:id="rId18"/>
    <p:sldId id="388" r:id="rId19"/>
  </p:sldIdLst>
  <p:sldSz cx="9144000" cy="5143500" type="screen16x9"/>
  <p:notesSz cx="6797675" cy="9926638"/>
  <p:defaultTextStyle>
    <a:defPPr>
      <a:defRPr lang="ru-RU"/>
    </a:defPPr>
    <a:lvl1pPr marL="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26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04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7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4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2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94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D5A75D"/>
    <a:srgbClr val="EED3B0"/>
    <a:srgbClr val="ECE3CC"/>
    <a:srgbClr val="F3EAD9"/>
    <a:srgbClr val="F7E8CD"/>
    <a:srgbClr val="F6EFE2"/>
    <a:srgbClr val="EFD5B3"/>
    <a:srgbClr val="EFE3CD"/>
    <a:srgbClr val="F2E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AE02DB8C-7595-4EDF-8DFA-F163EFFB30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751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27A28F27-C8FB-4515-A6D7-E4EC56530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0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368" tIns="45678" rIns="91368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368" tIns="45678" rIns="91368" bIns="45678" rtlCol="0"/>
          <a:lstStyle>
            <a:lvl1pPr algn="r">
              <a:defRPr sz="1200"/>
            </a:lvl1pPr>
          </a:lstStyle>
          <a:p>
            <a:fld id="{BB5936BA-A3CB-489F-930A-42E1E9671B0F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8" tIns="45678" rIns="91368" bIns="456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5"/>
            <a:ext cx="5438140" cy="4466987"/>
          </a:xfrm>
          <a:prstGeom prst="rect">
            <a:avLst/>
          </a:prstGeom>
        </p:spPr>
        <p:txBody>
          <a:bodyPr vert="horz" lIns="91368" tIns="45678" rIns="91368" bIns="45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368" tIns="45678" rIns="91368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28586"/>
            <a:ext cx="2945659" cy="496332"/>
          </a:xfrm>
          <a:prstGeom prst="rect">
            <a:avLst/>
          </a:prstGeom>
        </p:spPr>
        <p:txBody>
          <a:bodyPr vert="horz" lIns="91368" tIns="45678" rIns="91368" bIns="45678" rtlCol="0" anchor="b"/>
          <a:lstStyle>
            <a:lvl1pPr algn="r">
              <a:defRPr sz="1200"/>
            </a:lvl1pPr>
          </a:lstStyle>
          <a:p>
            <a:fld id="{C09934CF-C3DC-4E98-8B0D-3A7CEA5C2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6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6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4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7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4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2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94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13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6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14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0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15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16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18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2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3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4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5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6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4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34CF-C3DC-4E98-8B0D-3A7CEA5C2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0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11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39775"/>
            <a:ext cx="6602413" cy="3713163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0127" y="9388070"/>
            <a:ext cx="2943829" cy="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38" rIns="92880" bIns="46438" anchor="b"/>
          <a:lstStyle/>
          <a:p>
            <a:pPr algn="r" defTabSz="914378"/>
            <a:fld id="{32DDDF71-9DEE-4590-B589-35081E0C0FA4}" type="slidenum">
              <a:rPr lang="ru-RU" altLang="ru-RU" sz="1200">
                <a:solidFill>
                  <a:prstClr val="black"/>
                </a:solidFill>
              </a:rPr>
              <a:pPr algn="r" defTabSz="914378"/>
              <a:t>12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3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7437-BC42-4F78-B6B8-048BF33080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75-9B36-4186-AE10-616E511732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2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6573-880E-4067-B1E0-1BB11368F0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3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B2E-7922-4F1D-BD32-5EBF83DD65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B6CD4-4E2A-4F62-AB4B-6BB25A194B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83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CCA7-40D6-431D-943D-B86A484647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9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42CB-CC64-4557-9956-84EADA772F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2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0D0-B4FE-4AB2-82BA-866D127174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5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D32A-1477-47CA-AE43-AED2D7B1BA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9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E06-0599-462C-BCBA-6F31F5FA61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857C3F-2E74-4FF4-B5F9-2D9E273548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7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E9F-E82B-46ED-A619-666E2677CC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6962-187A-4F6C-B7B1-6A5B1926F1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49056985-A106-4573-A78A-C90A973A48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defTabSz="914175"/>
            <a:fld id="{741B6CD4-4E2A-4F62-AB4B-6BB25A194B2D}" type="slidenum">
              <a:rPr lang="ru-RU" smtClean="0"/>
              <a:pPr defTabSz="914175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4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51281" y="1563638"/>
            <a:ext cx="78488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работодателя по участию в организации временного трудоустройства несовершеннолетних граждан в возрасте от 14 до 18 лет в свободное от учёбы время с использованием портала «Работа в России»</a:t>
            </a:r>
            <a:endParaRPr lang="ru-RU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26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650" y="296405"/>
            <a:ext cx="3077936" cy="3893866"/>
          </a:xfrm>
        </p:spPr>
        <p:txBody>
          <a:bodyPr>
            <a:norm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«Возможность работы для социально незащищённых групп» выберите «несовершеннолетние работники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Блоки, которым не было уделено внимание, заполняются при необходимости на усмотрение работодателя.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необходимых полей, завершите создание вакансия, для этого Вам нужно нажать на кнопку «Сохранить и опубликовать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72" y="267494"/>
            <a:ext cx="525899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210769"/>
            <a:ext cx="6750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трудоустройства несовершеннолетних, которым предоставляется услуга по временному трудоустройству в свободное от учёбы время, Вам будет необходимо обратиться в центр занятости, указанный в вакансии, для заключения договора о совместной деятельности по организации временного трудоустройства несовершеннолетних граждан в возрасте от 14 до 18 (если договор ещё не был заключён)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5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82933"/>
            <a:ext cx="7848872" cy="8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  <a:endParaRPr lang="ru-RU" b="1" kern="0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991" y="1747586"/>
            <a:ext cx="2186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в блоке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сервисы» 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в блок</a:t>
            </a: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услуги»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882" y="4011910"/>
            <a:ext cx="3046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«Подать заявление»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792222"/>
            <a:ext cx="5904656" cy="104083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627784" y="2294187"/>
            <a:ext cx="1080120" cy="282667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4396" y="1183412"/>
            <a:ext cx="7711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содействию в подборе необходимых работников: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440" y="2934261"/>
            <a:ext cx="4593959" cy="1873073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449990" y="4500765"/>
            <a:ext cx="1080120" cy="282667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131840" y="699542"/>
            <a:ext cx="3096344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(продолжение)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0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82933"/>
            <a:ext cx="7848872" cy="8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549" y="1779662"/>
            <a:ext cx="2271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Отслеживайте все отклики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соискателей в личном</a:t>
            </a: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-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«Отклики и приглашения».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82" y="1245621"/>
            <a:ext cx="8216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Назначьте собеседование откликнувшемуся соискателю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19" y="1779662"/>
            <a:ext cx="6228153" cy="78638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211960" y="1700593"/>
            <a:ext cx="1224136" cy="38276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068" y="3305188"/>
            <a:ext cx="2271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открывшейся странице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все отклики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соискателей. Назначьте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собеседование, нажав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«Назначить собеседование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19872" y="699541"/>
            <a:ext cx="3096344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(продолжение)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12010" t="49020" r="3796"/>
          <a:stretch/>
        </p:blipFill>
        <p:spPr>
          <a:xfrm>
            <a:off x="2915816" y="2819945"/>
            <a:ext cx="5904656" cy="202413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945210" y="4461314"/>
            <a:ext cx="1482774" cy="38276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61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43661"/>
            <a:ext cx="7848872" cy="8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51670"/>
            <a:ext cx="3846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Назначьте дату, время  и место проведения собеседования, при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заполните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«Сопроводительное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993" y="1123340"/>
            <a:ext cx="3875859" cy="2960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380" y="3747766"/>
            <a:ext cx="4297084" cy="1001386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097849" y="4522958"/>
            <a:ext cx="936104" cy="292585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9619" y="4438504"/>
            <a:ext cx="3846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«Отправить».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347864" y="584024"/>
            <a:ext cx="3096344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(продолжение)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542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51470"/>
            <a:ext cx="7848872" cy="8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549" y="1779662"/>
            <a:ext cx="2199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блоке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«Отклики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приглашения» </a:t>
            </a: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блок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«Собеседования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чтобы ознакомиться со статусом собеседования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496" y="1218950"/>
            <a:ext cx="7543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прохождение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производит соискатель в своём личном кабинете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861" y="1692392"/>
            <a:ext cx="6228153" cy="78638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372042" y="1611228"/>
            <a:ext cx="1224136" cy="38276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013" y="2044689"/>
            <a:ext cx="6180801" cy="88957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707904" y="2148545"/>
            <a:ext cx="1028050" cy="400890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042" y="2934261"/>
            <a:ext cx="4404246" cy="185205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256059" y="4257784"/>
            <a:ext cx="956042" cy="334537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39887" y="3915328"/>
            <a:ext cx="1739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подтверждения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статус</a:t>
            </a: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endParaRPr lang="ru-RU" sz="12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Подтверждено»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347864" y="650210"/>
            <a:ext cx="3096344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(продолжение)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02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01511" y="123478"/>
            <a:ext cx="7848872" cy="8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  <a:endParaRPr lang="ru-RU" b="1" kern="0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681" y="1645294"/>
            <a:ext cx="1524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прошел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перейдите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«…» и нажмите «Собеседование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543" y="1210255"/>
            <a:ext cx="4121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результат собеседования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548" y="1634064"/>
            <a:ext cx="2994002" cy="1186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658" y="1141809"/>
            <a:ext cx="2371725" cy="177219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004695" y="2268337"/>
            <a:ext cx="936104" cy="27720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83260" y="2620831"/>
            <a:ext cx="936104" cy="27720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3219822"/>
            <a:ext cx="2808312" cy="117501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4048" y="1405419"/>
            <a:ext cx="1323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«Комментарий»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результат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658" y="3083741"/>
            <a:ext cx="2369096" cy="1452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729" y="4504369"/>
            <a:ext cx="2369096" cy="5647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7683" y="3277631"/>
            <a:ext cx="1524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соискателю,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поле «Причина отказа» и нажмите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«Отказать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6036" y="3219822"/>
            <a:ext cx="132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«Комментарий»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причину отказа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97311" y="4227163"/>
            <a:ext cx="936104" cy="27720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57050" y="4059972"/>
            <a:ext cx="936104" cy="27720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609555"/>
            <a:ext cx="2277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изменится на «Отказ»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57710" y="4785542"/>
            <a:ext cx="709873" cy="179364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135106" y="650210"/>
            <a:ext cx="3096344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(продолжение)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7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45644" y="195944"/>
            <a:ext cx="7848872" cy="5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48166" y="666274"/>
            <a:ext cx="1056423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59832" y="1109232"/>
            <a:ext cx="353648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just" defTabSz="914130">
              <a:defRPr/>
            </a:pPr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отчетности</a:t>
            </a:r>
            <a:endParaRPr lang="ru-RU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298" y="1473992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успешном временном трудоустройстве, Вам нужно будет передать в центр занятости данные о срочном трудовом договоре и табель учёта рабочего времени.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передачи данных табеля учёта рабочего времени может использоваться запрос, формируемый к работодателю сотрудником службы занятости через портал «Работа в России».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СЗН можно найти во вкладке «Все сервисы» блоке «Формы отчётности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10" y="1487480"/>
            <a:ext cx="5660134" cy="365602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32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53" y="137896"/>
            <a:ext cx="8286750" cy="3263504"/>
          </a:xfrm>
        </p:spPr>
        <p:txBody>
          <a:bodyPr>
            <a:noAutofit/>
          </a:bodyPr>
          <a:lstStyle/>
          <a:p>
            <a:pPr marL="0" defTabSz="914153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запроса от СЗН в ЛК работодателя отображается соответствующее уведомление с активной ссылкой на табель для заполнения.</a:t>
            </a:r>
          </a:p>
          <a:p>
            <a:pPr marL="0" defTabSz="914153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можно перейти к заполнению табеля с вкладки «Запросы СЗН» (при наличии запроса). Для этого в блоке табеля в статусе «Новый» следует нажать на кнопку «Заполнить»</a:t>
            </a:r>
          </a:p>
          <a:p>
            <a:pPr marL="0" defTabSz="914153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табеля следует нажать на кнопку «Отправить в ЦЗН».</a:t>
            </a:r>
          </a:p>
          <a:p>
            <a:pPr marL="0" defTabSz="914153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он получит статус «Отправлено».</a:t>
            </a:r>
          </a:p>
          <a:p>
            <a:pPr marL="0" defTabSz="914153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Отправленный табель не подлежит редактированию.</a:t>
            </a:r>
          </a:p>
          <a:p>
            <a:pPr marL="0" defTabSz="914153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«Принято» означает, что табель одобрен сотрудником СЗН и принят к учету.</a:t>
            </a:r>
          </a:p>
          <a:p>
            <a:pPr marL="0" defTabSz="914153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сотрудник СЗН свяжется с работодателем по телефону для уточнения информации.</a:t>
            </a:r>
          </a:p>
          <a:p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84177" y="2177415"/>
            <a:ext cx="5964794" cy="28024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6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07722" y="1635646"/>
            <a:ext cx="7392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812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обратиться в центр занятости за консультацией, а также позвонить по контактному телефону указанному на официальном сайте сети «Интернет» соответствующего центра занятости населения или на сайте Главного управления по труду и занятости населения Тверской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ссылке: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https://trudzan.tverreg.ru/page/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центры_занятости_населения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49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867446" y="290122"/>
            <a:ext cx="56403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sz="2800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 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9767" y="1298234"/>
            <a:ext cx="4272169" cy="985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  </a:t>
            </a:r>
            <a:endParaRPr lang="ru-RU" sz="2000" b="1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30">
              <a:defRPr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ЕЦП</a:t>
            </a:r>
          </a:p>
          <a:p>
            <a:pPr algn="ctr" defTabSz="914130">
              <a:defRPr/>
            </a:pPr>
            <a:r>
              <a:rPr lang="en-US" sz="28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(trudvsem.ru)</a:t>
            </a:r>
            <a:endParaRPr lang="ru-RU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9593" y="2787774"/>
            <a:ext cx="3240360" cy="1584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2" tIns="34289" rIns="68562" bIns="34289" anchor="ctr"/>
          <a:lstStyle>
            <a:defPPr>
              <a:defRPr lang="ru-RU"/>
            </a:defPPr>
            <a:lvl1pPr algn="ctr" defTabSz="914130">
              <a:defRPr sz="2000" b="1" ker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Шаг 2   </a:t>
            </a:r>
          </a:p>
          <a:p>
            <a:r>
              <a:rPr lang="ru-RU" dirty="0">
                <a:solidFill>
                  <a:schemeClr val="bg1"/>
                </a:solidFill>
              </a:rPr>
              <a:t>Размещение информации о наличии вакансий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9484" y="2787774"/>
            <a:ext cx="3240360" cy="1584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2" tIns="34289" rIns="68562" bIns="34289" anchor="ctr"/>
          <a:lstStyle>
            <a:defPPr>
              <a:defRPr lang="ru-RU"/>
            </a:defPPr>
            <a:lvl1pPr algn="ctr" defTabSz="914130">
              <a:defRPr sz="2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Шаг 3   </a:t>
            </a:r>
          </a:p>
          <a:p>
            <a:r>
              <a:rPr lang="ru-RU" dirty="0"/>
              <a:t>Предоставление отчетности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843808" y="2355726"/>
            <a:ext cx="648072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724128" y="2355726"/>
            <a:ext cx="648072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1960" y="984131"/>
            <a:ext cx="648072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app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0" y="1050233"/>
            <a:ext cx="1411942" cy="141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2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195944"/>
            <a:ext cx="7848872" cy="8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  <a:p>
            <a:pPr algn="ctr" defTabSz="914130">
              <a:defRPr/>
            </a:pPr>
            <a:endParaRPr lang="ru-RU" b="1" kern="0" dirty="0" smtClean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  </a:t>
            </a:r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на ЕЦП</a:t>
            </a:r>
            <a:endParaRPr lang="ru-RU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32" y="1203598"/>
            <a:ext cx="7597350" cy="1152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155" y="2388451"/>
            <a:ext cx="3300327" cy="254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5" y="3202829"/>
            <a:ext cx="3549005" cy="91422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43608" y="3147814"/>
            <a:ext cx="3096344" cy="720080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55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195944"/>
            <a:ext cx="7848872" cy="8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  <a:p>
            <a:pPr algn="ctr" defTabSz="914130">
              <a:defRPr/>
            </a:pPr>
            <a:endParaRPr lang="ru-RU" b="1" kern="0" dirty="0" smtClean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3" y="1377003"/>
            <a:ext cx="2880320" cy="2991113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28555" y="2725475"/>
            <a:ext cx="168859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just" defTabSz="914130">
              <a:defRPr/>
            </a:pPr>
            <a:r>
              <a:rPr lang="ru-RU" sz="12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логин и пароль</a:t>
            </a:r>
          </a:p>
          <a:p>
            <a:pPr algn="just" defTabSz="914130">
              <a:defRPr/>
            </a:pPr>
            <a:r>
              <a:rPr lang="ru-RU" sz="12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учетной записи </a:t>
            </a:r>
            <a:r>
              <a:rPr lang="ru-RU" sz="12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</a:t>
            </a:r>
            <a:r>
              <a:rPr lang="ru-RU" sz="12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sz="12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130">
              <a:defRPr/>
            </a:pPr>
            <a:r>
              <a:rPr lang="ru-RU" sz="12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нажмите «Войти»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28555" y="4011910"/>
            <a:ext cx="1686089" cy="4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just" defTabSz="914130">
              <a:defRPr/>
            </a:pPr>
            <a:r>
              <a:rPr lang="ru-RU" sz="12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зайдите с помощью электронной подписи</a:t>
            </a:r>
            <a:endParaRPr lang="ru-RU" sz="12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84168" y="4368152"/>
            <a:ext cx="1963039" cy="4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just" defTabSz="914130">
              <a:defRPr/>
            </a:pPr>
            <a:r>
              <a:rPr lang="ru-RU" sz="12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зайти как работодатель войдите как организация</a:t>
            </a:r>
            <a:endParaRPr lang="ru-RU" sz="12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949531" y="4011910"/>
            <a:ext cx="2088232" cy="490454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681" y="1360348"/>
            <a:ext cx="3430040" cy="2925031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5364088" y="3327893"/>
            <a:ext cx="2808312" cy="720080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94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195944"/>
            <a:ext cx="7848872" cy="65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635646"/>
            <a:ext cx="4665651" cy="3192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549" y="1779662"/>
            <a:ext cx="3846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при нажатии кнопки «Обновить все вакансии», произойдет актуализация всех вакансий, которые были поданы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</a:p>
          <a:p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нажатии на кнопку «Добавить вакансию» вы сможете добавить новую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вакансию</a:t>
            </a:r>
          </a:p>
          <a:p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140757"/>
            <a:ext cx="5220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95936" y="770719"/>
            <a:ext cx="1056423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68144" y="4192396"/>
            <a:ext cx="1224136" cy="38276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5094" y="4192396"/>
            <a:ext cx="3846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вакансию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288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Номер слайда 1"/>
          <p:cNvSpPr txBox="1">
            <a:spLocks noGrp="1"/>
          </p:cNvSpPr>
          <p:nvPr/>
        </p:nvSpPr>
        <p:spPr bwMode="auto">
          <a:xfrm>
            <a:off x="8047207" y="4685110"/>
            <a:ext cx="325275" cy="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/>
          <a:lstStyle/>
          <a:p>
            <a:pPr algn="r" defTabSz="914130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71600" y="195944"/>
            <a:ext cx="7848872" cy="64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РАБОТОДАТЕЛЯ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49607" y="218210"/>
            <a:ext cx="701674" cy="86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8942" y="1635646"/>
            <a:ext cx="3846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все блоки о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вакансии с учётом специфики трудоустройства несовершеннолетних (основные требования и рекомендации будут приведены далее)</a:t>
            </a:r>
          </a:p>
          <a:p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3" y="1178445"/>
            <a:ext cx="4320584" cy="3121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25" y="4258603"/>
            <a:ext cx="4008647" cy="60252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563767" y="4258603"/>
            <a:ext cx="2232247" cy="527709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8942" y="3745439"/>
            <a:ext cx="3771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внесения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нажмите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 и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опубликовать» и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ожидайте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сотрудником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занятости населения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131840" y="699542"/>
            <a:ext cx="3096344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62" tIns="34289" rIns="68562" bIns="34289" anchor="ctr"/>
          <a:lstStyle/>
          <a:p>
            <a:pPr algn="ctr" defTabSz="91413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(продолжение)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18" y="272760"/>
            <a:ext cx="1294128" cy="5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7C3F-2E74-4FF4-B5F9-2D9E2735486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1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19" y="1357276"/>
            <a:ext cx="4042792" cy="3394472"/>
          </a:xfrm>
        </p:spPr>
        <p:txBody>
          <a:bodyPr>
            <a:norm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деятельности – выберите «Работы, не требующие квалификации»;</a:t>
            </a:r>
          </a:p>
          <a:p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11" y="141385"/>
            <a:ext cx="4644009" cy="26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003"/>
            <a:ext cx="4355976" cy="30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67017" y="33638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Заработную плату – укажите не менее минимального размера оплаты труда (МРОТ). На момент создания инструкции МРОТ с 1 июня 2022 года равен 15 279 рублям, однако необходимо уточнить его актуальный размер на момент создания вакансии.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5" y="123656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Блок «Общественное работы и временное трудоустройство»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828" y="1640682"/>
            <a:ext cx="5270558" cy="3263504"/>
          </a:xfrm>
        </p:spPr>
        <p:txBody>
          <a:bodyPr>
            <a:norm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тип вакансии выберите «Временное трудоустройство для несовершеннолетних граждан».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месяцы работы, в которые планируется трудоустройство несовершеннолетних. Если у Вас уже заключён договор с центром занятости по организации временного трудоустройства, то указывайте в соответствии с периодом, указанным в договоре. Если договор ещё не заключён, то учтите, что период договора должен будет соответствовать указанному в вакансии.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занятости должен быть выбран, исходя из удобства дальнейшего взаимодействия и заключения договора о совместной деятельности. Если договор заключён, то указывается центр занятости, с которым он заключён.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08" y="885655"/>
            <a:ext cx="3014622" cy="425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Блок «Данные по вакансии»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79996"/>
            <a:ext cx="3559628" cy="3263504"/>
          </a:xfrm>
        </p:spPr>
        <p:txBody>
          <a:bodyPr>
            <a:normAutofit/>
          </a:bodyPr>
          <a:lstStyle/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«График работы» выберите неполный рабочий день.</a:t>
            </a:r>
          </a:p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 Тип занятости» необходимо выбрать «временная».</a:t>
            </a:r>
          </a:p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рабочий мест должно соответствовать количеству несовершеннолетних, которых планируется принять на временные работы.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94" y="1365052"/>
            <a:ext cx="5323285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6CD4-4E2A-4F62-AB4B-6BB25A194B2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9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24343</TotalTime>
  <Words>964</Words>
  <Application>Microsoft Office PowerPoint</Application>
  <PresentationFormat>Экран (16:9)</PresentationFormat>
  <Paragraphs>138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«Общественное работы и временное трудоустройство»</vt:lpstr>
      <vt:lpstr>Блок «Данные по вакансии»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Остапенко Ирина Владимировна</dc:creator>
  <cp:lastModifiedBy>Кузина</cp:lastModifiedBy>
  <cp:revision>1603</cp:revision>
  <cp:lastPrinted>2022-12-27T11:58:16Z</cp:lastPrinted>
  <dcterms:created xsi:type="dcterms:W3CDTF">2019-09-09T14:56:11Z</dcterms:created>
  <dcterms:modified xsi:type="dcterms:W3CDTF">2023-03-10T11:25:21Z</dcterms:modified>
</cp:coreProperties>
</file>